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Nunito"/>
      <p:regular r:id="rId14"/>
      <p:bold r:id="rId15"/>
      <p:italic r:id="rId16"/>
      <p:boldItalic r:id="rId17"/>
    </p:embeddedFont>
    <p:embeddedFont>
      <p:font typeface="Maven Pro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avenPro-bold.fntdata"/><Relationship Id="rId6" Type="http://schemas.openxmlformats.org/officeDocument/2006/relationships/slide" Target="slides/slide1.xml"/><Relationship Id="rId18" Type="http://schemas.openxmlformats.org/officeDocument/2006/relationships/font" Target="fonts/Maven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e31ec2548e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e31ec2548e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e31ec2548e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e31ec2548e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e31ec2548e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e31ec2548e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e31ec2548e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e31ec2548e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e31ec2548e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e31ec2548e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e31ec2548e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e31ec2548e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e31ec2548e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e31ec2548e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hyperlink" Target="https://www.sciencedirect.com/science/article/pii/0375947480901049" TargetMode="External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hyperlink" Target="https://digital.library.unt.edu/ark:/67531/metadc865143/m2/1/high_res_d/4067467.pd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652075" y="730540"/>
            <a:ext cx="4990800" cy="23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 REU: Week 2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2120500" y="3213760"/>
            <a:ext cx="4990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Antonio Perillo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Experimentation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37" y="1990042"/>
            <a:ext cx="3962400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350" y="57773"/>
            <a:ext cx="4487650" cy="4620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</a:t>
            </a:r>
            <a:endParaRPr/>
          </a:p>
        </p:txBody>
      </p:sp>
      <p:sp>
        <p:nvSpPr>
          <p:cNvPr id="292" name="Google Shape;292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0" y="1471613"/>
            <a:ext cx="6286500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Updated Code</a:t>
            </a:r>
            <a:endParaRPr/>
          </a:p>
        </p:txBody>
      </p:sp>
      <p:sp>
        <p:nvSpPr>
          <p:cNvPr id="299" name="Google Shape;299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200" y="1530402"/>
            <a:ext cx="7173599" cy="33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/>
          <p:nvPr>
            <p:ph type="title"/>
          </p:nvPr>
        </p:nvSpPr>
        <p:spPr>
          <a:xfrm>
            <a:off x="623425" y="766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 Results</a:t>
            </a:r>
            <a:endParaRPr/>
          </a:p>
        </p:txBody>
      </p:sp>
      <p:sp>
        <p:nvSpPr>
          <p:cNvPr id="306" name="Google Shape;306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25" y="2718625"/>
            <a:ext cx="4406953" cy="181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7"/>
          <p:cNvSpPr txBox="1"/>
          <p:nvPr/>
        </p:nvSpPr>
        <p:spPr>
          <a:xfrm>
            <a:off x="730750" y="4582400"/>
            <a:ext cx="4499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https://www.sciencedirect.com/science/article/pii/0375947480901049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9" name="Google Shape;309;p17"/>
          <p:cNvSpPr txBox="1"/>
          <p:nvPr/>
        </p:nvSpPr>
        <p:spPr>
          <a:xfrm>
            <a:off x="5230450" y="2831650"/>
            <a:ext cx="32949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Above: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Table summarizing the predictions of my program using Rutherford and Mott Scattering vs experimental results of low MT e+p scattering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Left: 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Table 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summarizing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DCS of e+p scattering at fixed scattering angle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0" name="Google Shape;3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488" y="733175"/>
            <a:ext cx="8087024" cy="19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"/>
          <p:cNvSpPr txBox="1"/>
          <p:nvPr>
            <p:ph type="title"/>
          </p:nvPr>
        </p:nvSpPr>
        <p:spPr>
          <a:xfrm>
            <a:off x="1303800" y="766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Results</a:t>
            </a:r>
            <a:endParaRPr/>
          </a:p>
        </p:txBody>
      </p:sp>
      <p:sp>
        <p:nvSpPr>
          <p:cNvPr id="316" name="Google Shape;316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661" y="122700"/>
            <a:ext cx="7492139" cy="17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50" y="2776241"/>
            <a:ext cx="7492151" cy="163510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8"/>
          <p:cNvSpPr txBox="1"/>
          <p:nvPr/>
        </p:nvSpPr>
        <p:spPr>
          <a:xfrm>
            <a:off x="480000" y="1903250"/>
            <a:ext cx="25554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Above: 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Table summarizing the efficacy of the Rutherford model at low incident energy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0" name="Google Shape;320;p18"/>
          <p:cNvSpPr txBox="1"/>
          <p:nvPr/>
        </p:nvSpPr>
        <p:spPr>
          <a:xfrm>
            <a:off x="4572000" y="1903250"/>
            <a:ext cx="3152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Below: 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Table summarizing the efficacy of the Mott model at high incident energy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1" name="Google Shape;321;p18"/>
          <p:cNvSpPr txBox="1"/>
          <p:nvPr/>
        </p:nvSpPr>
        <p:spPr>
          <a:xfrm>
            <a:off x="480650" y="4531650"/>
            <a:ext cx="57306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https://digital.library.unt.edu/ark:/67531/metadc865143/m2/1/high_res_d/4067467.pdf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"/>
          <p:cNvSpPr txBox="1"/>
          <p:nvPr>
            <p:ph type="title"/>
          </p:nvPr>
        </p:nvSpPr>
        <p:spPr>
          <a:xfrm>
            <a:off x="1303800" y="430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</a:t>
            </a:r>
            <a:endParaRPr/>
          </a:p>
        </p:txBody>
      </p:sp>
      <p:sp>
        <p:nvSpPr>
          <p:cNvPr id="327" name="Google Shape;327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75" y="1429871"/>
            <a:ext cx="4454098" cy="269680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9"/>
          <p:cNvSpPr txBox="1"/>
          <p:nvPr/>
        </p:nvSpPr>
        <p:spPr>
          <a:xfrm>
            <a:off x="4819475" y="1500575"/>
            <a:ext cx="4143000" cy="28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Results of light yield experiment from chosen sample crystal of Week 1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Duration: 4hr 7min 7sec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Total events: 1,054,956 ± 1027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Total Light Yield: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12.91 ± 1.96 photoelectrons/MeV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title"/>
          </p:nvPr>
        </p:nvSpPr>
        <p:spPr>
          <a:xfrm>
            <a:off x="1303800" y="5442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</a:t>
            </a:r>
            <a:endParaRPr/>
          </a:p>
        </p:txBody>
      </p:sp>
      <p:sp>
        <p:nvSpPr>
          <p:cNvPr id="335" name="Google Shape;335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25" y="1426375"/>
            <a:ext cx="4221373" cy="3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0"/>
          <p:cNvSpPr txBox="1"/>
          <p:nvPr/>
        </p:nvSpPr>
        <p:spPr>
          <a:xfrm>
            <a:off x="4862925" y="1717500"/>
            <a:ext cx="3871200" cy="1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Light Yield results of reference crystal scintillator: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Duration: 4hrs 9min 41sec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Total Events: 1,065,673 ± 1032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Total Light Yield: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12.56 ± 1.96 photoelectrons/MeV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